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53708A-016F-4388-8EC3-8DBE761869FD}">
  <a:tblStyle styleId="{EB53708A-016F-4388-8EC3-8DBE761869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6.xml"/><Relationship Id="rId75" Type="http://schemas.openxmlformats.org/officeDocument/2006/relationships/font" Target="fonts/Lato-regular.fntdata"/><Relationship Id="rId30" Type="http://schemas.openxmlformats.org/officeDocument/2006/relationships/slide" Target="slides/slide25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8.xml"/><Relationship Id="rId77" Type="http://schemas.openxmlformats.org/officeDocument/2006/relationships/font" Target="fonts/Lato-italic.fntdata"/><Relationship Id="rId32" Type="http://schemas.openxmlformats.org/officeDocument/2006/relationships/slide" Target="slides/slide27.xml"/><Relationship Id="rId76" Type="http://schemas.openxmlformats.org/officeDocument/2006/relationships/font" Target="fonts/Lato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La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719d4d9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719d4d9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39278daf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39278daf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39278da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39278da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39278daf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39278daf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39278daf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39278daf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39278daf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39278daf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4f9a4f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4f9a4f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4f9a4f9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4f9a4f9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4f9a4f9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4f9a4f9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4f9a4f9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4f9a4f9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39278da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39278da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4f9a4f9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4f9a4f9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4f9a4f9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4f9a4f9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4f9a4f90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4f9a4f9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4f9a4f9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4f9a4f9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4f9a4f90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4f9a4f9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4f9a4f9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4f9a4f9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4f9a4f9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24f9a4f9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4f9a4f9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4f9a4f9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4f9a4f90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4f9a4f9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4f9a4f9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4f9a4f9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39278daf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39278daf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4f9a4f90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4f9a4f90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4f9a4f90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4f9a4f90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4f9a4f90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4f9a4f90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4f9a4f90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4f9a4f90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4f9a4f9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4f9a4f9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4f9a4f90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4f9a4f90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4f9a4f90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4f9a4f90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4f9a4f90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4f9a4f90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4f9a4f90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24f9a4f90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4f9a4f90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4f9a4f90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39278da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39278da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4f9a4f90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4f9a4f90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4f9a4f90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24f9a4f9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4f9a4f90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4f9a4f90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4f9a4f9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4f9a4f9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4f9a4f90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4f9a4f90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4f9a4f90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4f9a4f90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4f9a4f90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24f9a4f90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4f9a4f90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24f9a4f90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4f9a4f90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24f9a4f90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7d46c9e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d7d46c9e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39278daf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39278da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5b608f55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25b608f55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25b608f55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25b608f55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5b608f55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25b608f55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25b608f55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25b608f55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5b608f55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5b608f55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5b608f552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25b608f552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5b608f552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25b608f552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25b608f552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25b608f552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25b608f552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25b608f552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5b608f552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25b608f552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39278daf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39278da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25b608f552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25b608f552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25b608f552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25b608f552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2659136f0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2659136f0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659136f0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659136f0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2659136f0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2659136f0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265d6180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265d6180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39278daf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39278daf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39278daf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39278daf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39278daf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39278daf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42.png"/><Relationship Id="rId6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hyperlink" Target="https://www.programiz.com/python-programming/online-compiler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7600" y="1683178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in Python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050" y="3370150"/>
            <a:ext cx="2031924" cy="20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890778"/>
            <a:ext cx="2923525" cy="9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050" y="2283025"/>
            <a:ext cx="2575775" cy="282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664800" y="2392538"/>
            <a:ext cx="37890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755ojqu</a:t>
            </a:r>
            <a:endParaRPr sz="7200"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72" name="Google Shape;17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800" y="2052138"/>
            <a:ext cx="2686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Variables?</a:t>
            </a:r>
            <a:endParaRPr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000" y="2294225"/>
            <a:ext cx="6793600" cy="1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Variables</a:t>
            </a:r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90" name="Google Shape;19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027725"/>
            <a:ext cx="69913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729375" y="3116375"/>
            <a:ext cx="69915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Rules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Must start with a letter or underscore (</a:t>
            </a:r>
            <a:r>
              <a:rPr lang="en" sz="1200">
                <a:solidFill>
                  <a:srgbClr val="188038"/>
                </a:solidFill>
              </a:rPr>
              <a:t>_</a:t>
            </a:r>
            <a:r>
              <a:rPr lang="en" sz="1200">
                <a:solidFill>
                  <a:srgbClr val="000000"/>
                </a:solidFill>
              </a:rPr>
              <a:t>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000000"/>
                </a:solidFill>
              </a:rPr>
              <a:t>Cannot start with a number.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000000"/>
                </a:solidFill>
              </a:rPr>
              <a:t>No spaces or special characters.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Must not be a reserved word.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Introduce Yourself</a:t>
            </a:r>
            <a:endParaRPr/>
          </a:p>
        </p:txBody>
      </p:sp>
      <p:grpSp>
        <p:nvGrpSpPr>
          <p:cNvPr id="199" name="Google Shape;199;p2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00" name="Google Shape;20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729325" y="2078875"/>
            <a:ext cx="3774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Description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Create a variable for the following: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</a:t>
            </a:r>
            <a:r>
              <a:rPr lang="en" sz="1200">
                <a:solidFill>
                  <a:srgbClr val="000000"/>
                </a:solidFill>
              </a:rPr>
              <a:t>name.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age.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school.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class.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favorite color.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favorite food.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Use the print function to print them like the Image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025" y="2078875"/>
            <a:ext cx="4335574" cy="239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Variables Important?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Storing user input.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Simplifying repetitive tasks.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Keeping track of game scores, calculations, etc.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210" name="Google Shape;210;p2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11" name="Google Shape;21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4294967295" type="title"/>
          </p:nvPr>
        </p:nvSpPr>
        <p:spPr>
          <a:xfrm>
            <a:off x="729450" y="1318650"/>
            <a:ext cx="7688700" cy="26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Summary</a:t>
            </a:r>
            <a:endParaRPr sz="7200"/>
          </a:p>
        </p:txBody>
      </p:sp>
      <p:grpSp>
        <p:nvGrpSpPr>
          <p:cNvPr id="218" name="Google Shape;218;p2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19" name="Google Shape;21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</p:txBody>
      </p:sp>
      <p:grpSp>
        <p:nvGrpSpPr>
          <p:cNvPr id="226" name="Google Shape;226;p2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27" name="Google Shape;22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50" y="1466499"/>
            <a:ext cx="3777600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63" y="3005850"/>
            <a:ext cx="3204775" cy="87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729450" y="2078875"/>
            <a:ext cx="76887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are data types ?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How to choose the correct data type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Casting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input()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Arithmetic - (+, -, *, /, etc…)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237" name="Google Shape;237;p2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38" name="Google Shape;23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Some of most common data types: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Integers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Float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Characters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Strings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Boolean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46" name="Google Shape;246;p3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47" name="Google Shape;24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55" name="Google Shape;25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063" y="2187350"/>
            <a:ext cx="4609875" cy="2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/>
          <p:nvPr>
            <p:ph idx="2" type="body"/>
          </p:nvPr>
        </p:nvSpPr>
        <p:spPr>
          <a:xfrm>
            <a:off x="5015275" y="1318650"/>
            <a:ext cx="40524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1: Why program, printing, variables.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2: Data types, input(), arithmetic operations.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3: Conditions, if-elif-else, boolean logic.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4: Loops: while, for, range().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5: Functions and lists.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6: Project review, Python career paths.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729450" y="2314625"/>
            <a:ext cx="2424950" cy="1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450" y="2362247"/>
            <a:ext cx="2424950" cy="125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775" y="2362250"/>
            <a:ext cx="2098367" cy="125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67" name="Google Shape;267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55770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16">
                <a:solidFill>
                  <a:schemeClr val="dk2"/>
                </a:solidFill>
              </a:rPr>
              <a:t>Try it yourself! - Write your birthday</a:t>
            </a:r>
            <a:endParaRPr b="1" sz="3716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year = int(_)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month = int(_)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day = int(_)</a:t>
            </a:r>
            <a:endParaRPr sz="2500">
              <a:solidFill>
                <a:schemeClr val="dk2"/>
              </a:solidFill>
            </a:endParaRPr>
          </a:p>
        </p:txBody>
      </p:sp>
      <p:grpSp>
        <p:nvGrpSpPr>
          <p:cNvPr id="275" name="Google Shape;275;p3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76" name="Google Shape;27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1539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85" name="Google Shape;28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729450" y="1322450"/>
            <a:ext cx="768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Integer VS Float</a:t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727950" y="2029850"/>
            <a:ext cx="76881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don’t have to specify the type - </a:t>
            </a:r>
            <a:r>
              <a:rPr lang="en" sz="2400"/>
              <a:t>مش محتاج تحدد نوع المتغيرات</a:t>
            </a:r>
            <a:endParaRPr sz="31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16"/>
              <a:t> Python is SMART</a:t>
            </a:r>
            <a:endParaRPr b="1" sz="2716"/>
          </a:p>
        </p:txBody>
      </p:sp>
      <p:grpSp>
        <p:nvGrpSpPr>
          <p:cNvPr id="293" name="Google Shape;293;p3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94" name="Google Shape;29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type()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575" y="2051313"/>
            <a:ext cx="2691700" cy="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71" y="3234650"/>
            <a:ext cx="2691698" cy="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25" y="2291850"/>
            <a:ext cx="4073150" cy="192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05" name="Google Shape;30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“Strings”</a:t>
            </a:r>
            <a:endParaRPr/>
          </a:p>
        </p:txBody>
      </p:sp>
      <p:grpSp>
        <p:nvGrpSpPr>
          <p:cNvPr id="312" name="Google Shape;312;p3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13" name="Google Shape;31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788" y="1934674"/>
            <a:ext cx="7604424" cy="25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729450" y="1233575"/>
            <a:ext cx="7688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 sz="3155"/>
              <a:t>1: Determine the type</a:t>
            </a:r>
            <a:endParaRPr sz="3155"/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729450" y="2078875"/>
            <a:ext cx="76887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</a:rPr>
              <a:t>Write a code that prints to you the type of the followings - اكتب كود بطبع نوع التالي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80">
                <a:solidFill>
                  <a:srgbClr val="A64D79"/>
                </a:solidFill>
              </a:rPr>
              <a:t>TRY TO GUESS IT FIRST - حاول خمن بالاول</a:t>
            </a:r>
            <a:endParaRPr sz="308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Year = 2004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Weight = 120.0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Phone_number = “0599999999”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/>
          </a:p>
        </p:txBody>
      </p:sp>
      <p:grpSp>
        <p:nvGrpSpPr>
          <p:cNvPr id="322" name="Google Shape;322;p3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23" name="Google Shape;32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Is there a way to convert from Integer to String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 or from float to integer?</a:t>
            </a:r>
            <a:endParaRPr sz="2400">
              <a:solidFill>
                <a:srgbClr val="434343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هل في طريقة احول من نوع بيانات للاخر 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grpSp>
        <p:nvGrpSpPr>
          <p:cNvPr id="331" name="Google Shape;331;p3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32" name="Google Shape;33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- String to Integer</a:t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75" y="2084350"/>
            <a:ext cx="7785850" cy="233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40"/>
          <p:cNvGrpSpPr/>
          <p:nvPr/>
        </p:nvGrpSpPr>
        <p:grpSpPr>
          <a:xfrm>
            <a:off x="7523050" y="4641200"/>
            <a:ext cx="1544750" cy="592176"/>
            <a:chOff x="7523050" y="4565000"/>
            <a:chExt cx="1544750" cy="592176"/>
          </a:xfrm>
        </p:grpSpPr>
        <p:pic>
          <p:nvPicPr>
            <p:cNvPr id="341" name="Google Shape;34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- Float to Integer</a:t>
            </a:r>
            <a:endParaRPr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13" y="2115550"/>
            <a:ext cx="8036576" cy="233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4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50" name="Google Shape;35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3298000"/>
            <a:ext cx="3178095" cy="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</a:t>
            </a:r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06" name="Google Shape;10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950" y="1607036"/>
            <a:ext cx="3430099" cy="19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</a:rPr>
              <a:t>How can I read data from the user ?</a:t>
            </a:r>
            <a:endParaRPr b="1" sz="2700">
              <a:solidFill>
                <a:schemeClr val="dk2"/>
              </a:solidFill>
            </a:endParaRPr>
          </a:p>
          <a:p>
            <a:pPr indent="457200" lvl="0" marL="320040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700">
                <a:solidFill>
                  <a:schemeClr val="dk2"/>
                </a:solidFill>
              </a:rPr>
              <a:t>    كيف أقرأ البيانات من المستخدم ؟</a:t>
            </a:r>
            <a:endParaRPr b="1" sz="2700">
              <a:solidFill>
                <a:schemeClr val="dk2"/>
              </a:solidFill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59" name="Google Shape;35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grpSp>
        <p:nvGrpSpPr>
          <p:cNvPr id="366" name="Google Shape;366;p4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67" name="Google Shape;36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5" y="2818900"/>
            <a:ext cx="84677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75" y="1975000"/>
            <a:ext cx="5597960" cy="298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4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77" name="Google Shape;37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endParaRPr/>
          </a:p>
        </p:txBody>
      </p:sp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729450" y="2063250"/>
            <a:ext cx="76887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Some python operations - بعض العمليات الحسابية في بايثون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+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*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/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**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%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385" name="Google Shape;385;p4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86" name="Google Shape;38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729450" y="2078875"/>
            <a:ext cx="76887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ADD +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SUBTRACT -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جمع +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طرح -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9900FF"/>
              </a:solidFill>
            </a:endParaRPr>
          </a:p>
        </p:txBody>
      </p:sp>
      <p:grpSp>
        <p:nvGrpSpPr>
          <p:cNvPr id="394" name="Google Shape;394;p4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95" name="Google Shape;39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24" y="2368750"/>
            <a:ext cx="4619325" cy="1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/>
        </p:nvSpPr>
        <p:spPr>
          <a:xfrm>
            <a:off x="281075" y="2217300"/>
            <a:ext cx="3560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Doing calculations through numbers directly 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القيام بالعمليات الحسابية مباشرة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4" name="Google Shape;404;p4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05" name="Google Shape;40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281075" y="2014300"/>
            <a:ext cx="3325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Doing the calculations through variables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القيام بالعمليات الحسابية باستخدام متغيرات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0" y="2152350"/>
            <a:ext cx="4650050" cy="209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4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15" name="Google Shape;41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 and division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Multiply 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Divide /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ضرب 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قسمة /</a:t>
            </a:r>
            <a:endParaRPr b="1" sz="2300">
              <a:solidFill>
                <a:srgbClr val="9900FF"/>
              </a:solidFill>
            </a:endParaRPr>
          </a:p>
        </p:txBody>
      </p:sp>
      <p:grpSp>
        <p:nvGrpSpPr>
          <p:cNvPr id="423" name="Google Shape;423;p4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24" name="Google Shape;42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 and division</a:t>
            </a:r>
            <a:endParaRPr/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903" y="2212600"/>
            <a:ext cx="5408200" cy="26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5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33" name="Google Shape;43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operations</a:t>
            </a:r>
            <a:endParaRPr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3" y="1978775"/>
            <a:ext cx="8587600" cy="264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42" name="Google Shape;44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Why learn programming?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What is Python?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Python “Environment”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Print()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Variables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16" name="Google Shape;1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Power **														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القوة **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example)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/>
              <a:t>Number = 6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/>
              <a:t>Square = Number  ** 2</a:t>
            </a:r>
            <a:endParaRPr b="1" sz="2300"/>
          </a:p>
        </p:txBody>
      </p:sp>
      <p:grpSp>
        <p:nvGrpSpPr>
          <p:cNvPr id="450" name="Google Shape;450;p5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51" name="Google Shape;45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Arithmetics</a:t>
            </a:r>
            <a:endParaRPr/>
          </a:p>
        </p:txBody>
      </p:sp>
      <p:sp>
        <p:nvSpPr>
          <p:cNvPr id="458" name="Google Shape;458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21212"/>
                </a:solidFill>
              </a:rPr>
              <a:t>Write a program that calculate this operation and saves it in variable</a:t>
            </a:r>
            <a:endParaRPr b="1" sz="18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121212"/>
                </a:solidFill>
              </a:rPr>
              <a:t>Feel free to use many variable as you want</a:t>
            </a:r>
            <a:endParaRPr b="1" sz="1400">
              <a:solidFill>
                <a:srgbClr val="121212"/>
              </a:solidFill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13" y="3150425"/>
            <a:ext cx="5140975" cy="153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5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61" name="Google Shape;46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and Odd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How to know if a number is even or ODD ?</a:t>
            </a:r>
            <a:endParaRPr sz="2100">
              <a:solidFill>
                <a:schemeClr val="dk2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كيف تعرف اذا الرقم فردي او زوجي ؟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grpSp>
        <p:nvGrpSpPr>
          <p:cNvPr id="469" name="Google Shape;469;p5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70" name="Google Shape;47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and Odd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YES, you can know if a number is even or odd if it’s divisible by “2”, </a:t>
            </a:r>
            <a:endParaRPr sz="20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If the number remaining is 0 then it’s divisible else it’s not</a:t>
            </a:r>
            <a:endParaRPr sz="2000">
              <a:solidFill>
                <a:srgbClr val="121212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إذا كان الرقم قابل للقسمة على 2 (باقي القسمة على 2 صفر) بكون زوجي, غير هيك فردي</a:t>
            </a:r>
            <a:endParaRPr sz="2000">
              <a:solidFill>
                <a:srgbClr val="121212"/>
              </a:solidFill>
            </a:endParaRPr>
          </a:p>
        </p:txBody>
      </p:sp>
      <p:grpSp>
        <p:nvGrpSpPr>
          <p:cNvPr id="478" name="Google Shape;478;p5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79" name="Google Shape;47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%</a:t>
            </a: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87" y="1783450"/>
            <a:ext cx="3220375" cy="26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359150" y="2076750"/>
            <a:ext cx="42129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see that the first number (8) remaining when dividing by 2  is 0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but when adding 1 to it it’s not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 8 بتقسم على 2, باقي القسمة صفر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 9 ما بتقسم على 2, باقي القسمة مش صفر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88" name="Google Shape;488;p5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89" name="Google Shape;489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5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97" name="Google Shape;497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504" name="Google Shape;504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Write a program that takes 3 numbers from the user and then calculate their variance</a:t>
            </a:r>
            <a:endParaRPr b="1" sz="2300"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/>
              <a:t>اكتب برنامج بقرأ 3 ارقام من المستخدم بعدين بحسب التشتت</a:t>
            </a:r>
            <a:endParaRPr b="1" sz="2300"/>
          </a:p>
        </p:txBody>
      </p:sp>
      <p:grpSp>
        <p:nvGrpSpPr>
          <p:cNvPr id="505" name="Google Shape;505;p5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equation</a:t>
            </a:r>
            <a:endParaRPr/>
          </a:p>
        </p:txBody>
      </p:sp>
      <p:pic>
        <p:nvPicPr>
          <p:cNvPr id="513" name="Google Shape;5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50" y="2006250"/>
            <a:ext cx="3826876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>
            <a:off x="296675" y="2029925"/>
            <a:ext cx="42738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σ: variance  - التشتت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N: number of numbers - عدد الارقام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∑: Summation - مجموع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xi​ : each number - كل رقم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μ: Mean or Average - المتوسط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5" name="Google Shape;515;p5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16" name="Google Shape;51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example</a:t>
            </a:r>
            <a:endParaRPr/>
          </a:p>
        </p:txBody>
      </p:sp>
      <p:sp>
        <p:nvSpPr>
          <p:cNvPr id="523" name="Google Shape;523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Suppose we have three numbers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Note: Mean is the same as average which we measured earlier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24" name="Google Shape;5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3700825"/>
            <a:ext cx="7984475" cy="95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6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26" name="Google Shape;52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/>
          <p:nvPr/>
        </p:nvSpPr>
        <p:spPr>
          <a:xfrm>
            <a:off x="4773829" y="2518287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4773829" y="215432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61"/>
          <p:cNvSpPr txBox="1"/>
          <p:nvPr>
            <p:ph type="title"/>
          </p:nvPr>
        </p:nvSpPr>
        <p:spPr>
          <a:xfrm>
            <a:off x="730000" y="1318650"/>
            <a:ext cx="108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3</a:t>
            </a:r>
            <a:endParaRPr/>
          </a:p>
        </p:txBody>
      </p:sp>
      <p:grpSp>
        <p:nvGrpSpPr>
          <p:cNvPr id="535" name="Google Shape;535;p6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36" name="Google Shape;536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61"/>
          <p:cNvSpPr txBox="1"/>
          <p:nvPr>
            <p:ph type="title"/>
          </p:nvPr>
        </p:nvSpPr>
        <p:spPr>
          <a:xfrm>
            <a:off x="672775" y="1910850"/>
            <a:ext cx="3755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Comparison &amp; logical operators, and logical expressions.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If-else statements (conditionals.)</a:t>
            </a:r>
            <a:endParaRPr b="0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9" name="Google Shape;539;p61"/>
          <p:cNvPicPr preferRelativeResize="0"/>
          <p:nvPr/>
        </p:nvPicPr>
        <p:blipFill rotWithShape="1">
          <a:blip r:embed="rId5">
            <a:alphaModFix/>
          </a:blip>
          <a:srcRect b="14515" l="0" r="0" t="0"/>
          <a:stretch/>
        </p:blipFill>
        <p:spPr>
          <a:xfrm>
            <a:off x="4723618" y="170450"/>
            <a:ext cx="4275000" cy="2055600"/>
          </a:xfrm>
          <a:prstGeom prst="roundRect">
            <a:avLst>
              <a:gd fmla="val 7481" name="adj"/>
            </a:avLst>
          </a:prstGeom>
          <a:noFill/>
          <a:ln>
            <a:noFill/>
          </a:ln>
        </p:spPr>
      </p:pic>
      <p:pic>
        <p:nvPicPr>
          <p:cNvPr id="540" name="Google Shape;540;p61"/>
          <p:cNvPicPr preferRelativeResize="0"/>
          <p:nvPr/>
        </p:nvPicPr>
        <p:blipFill rotWithShape="1">
          <a:blip r:embed="rId6">
            <a:alphaModFix/>
          </a:blip>
          <a:srcRect b="12608" l="0" r="0" t="1906"/>
          <a:stretch/>
        </p:blipFill>
        <p:spPr>
          <a:xfrm>
            <a:off x="4723618" y="2566950"/>
            <a:ext cx="4275000" cy="2055600"/>
          </a:xfrm>
          <a:prstGeom prst="roundRect">
            <a:avLst>
              <a:gd fmla="val 7481" name="adj"/>
            </a:avLst>
          </a:prstGeom>
          <a:noFill/>
          <a:ln>
            <a:noFill/>
          </a:ln>
        </p:spPr>
      </p:pic>
      <p:sp>
        <p:nvSpPr>
          <p:cNvPr id="541" name="Google Shape;541;p61"/>
          <p:cNvSpPr/>
          <p:nvPr/>
        </p:nvSpPr>
        <p:spPr>
          <a:xfrm>
            <a:off x="4673676" y="122429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4673676" y="2615624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Learning Programming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Improves logical thinking and problem-solving skills.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High demand for skilled programmers in various industries.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Fun and rewarding: Create something meaningful from scratch.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548" name="Google Shape;548;p62"/>
          <p:cNvSpPr txBox="1"/>
          <p:nvPr>
            <p:ph idx="1" type="body"/>
          </p:nvPr>
        </p:nvSpPr>
        <p:spPr>
          <a:xfrm>
            <a:off x="729450" y="2078875"/>
            <a:ext cx="79740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 how operators are used to form conditions.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Apply </a:t>
            </a:r>
            <a:r>
              <a:rPr b="1" lang="en" sz="1800">
                <a:solidFill>
                  <a:srgbClr val="000000"/>
                </a:solidFill>
              </a:rPr>
              <a:t>comparison </a:t>
            </a:r>
            <a:r>
              <a:rPr lang="en" sz="1800">
                <a:solidFill>
                  <a:srgbClr val="000000"/>
                </a:solidFill>
              </a:rPr>
              <a:t>operators </a:t>
            </a:r>
            <a:r>
              <a:rPr lang="en" sz="1800">
                <a:solidFill>
                  <a:srgbClr val="000000"/>
                </a:solidFill>
              </a:rPr>
              <a:t>to compare values.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Combine </a:t>
            </a:r>
            <a:r>
              <a:rPr b="1" lang="en" sz="1800">
                <a:solidFill>
                  <a:srgbClr val="000000"/>
                </a:solidFill>
              </a:rPr>
              <a:t>logical </a:t>
            </a:r>
            <a:r>
              <a:rPr lang="en" sz="1800">
                <a:solidFill>
                  <a:srgbClr val="000000"/>
                </a:solidFill>
              </a:rPr>
              <a:t>and </a:t>
            </a:r>
            <a:r>
              <a:rPr b="1" lang="en" sz="1800">
                <a:solidFill>
                  <a:srgbClr val="000000"/>
                </a:solidFill>
              </a:rPr>
              <a:t>comparison </a:t>
            </a:r>
            <a:r>
              <a:rPr lang="en" sz="1800">
                <a:solidFill>
                  <a:srgbClr val="000000"/>
                </a:solidFill>
              </a:rPr>
              <a:t>operators.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Get to know conditionals and their types.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Use logical expressions in conditional statements.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549" name="Google Shape;549;p6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50" name="Google Shape;55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Comparison and Logical Operators</a:t>
            </a:r>
            <a:endParaRPr sz="3040"/>
          </a:p>
        </p:txBody>
      </p:sp>
      <p:sp>
        <p:nvSpPr>
          <p:cNvPr id="557" name="Google Shape;557;p63"/>
          <p:cNvSpPr txBox="1"/>
          <p:nvPr>
            <p:ph idx="1" type="body"/>
          </p:nvPr>
        </p:nvSpPr>
        <p:spPr>
          <a:xfrm>
            <a:off x="729450" y="1785200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 Building Blocks of Decision-Making</a:t>
            </a:r>
            <a:endParaRPr sz="1400"/>
          </a:p>
        </p:txBody>
      </p:sp>
      <p:grpSp>
        <p:nvGrpSpPr>
          <p:cNvPr id="558" name="Google Shape;558;p6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59" name="Google Shape;55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63"/>
          <p:cNvSpPr txBox="1"/>
          <p:nvPr>
            <p:ph idx="1" type="body"/>
          </p:nvPr>
        </p:nvSpPr>
        <p:spPr>
          <a:xfrm>
            <a:off x="729450" y="2229875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Operators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lang="en" sz="1400"/>
              <a:t>are symbols or keywords that perform operations on values or variables.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562" name="Google Shape;562;p63"/>
          <p:cNvSpPr txBox="1"/>
          <p:nvPr>
            <p:ph idx="1" type="body"/>
          </p:nvPr>
        </p:nvSpPr>
        <p:spPr>
          <a:xfrm>
            <a:off x="729450" y="2746300"/>
            <a:ext cx="41616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We’ll be exploring two types: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Comparison Operators: </a:t>
            </a:r>
            <a:r>
              <a:rPr lang="en" sz="1400">
                <a:solidFill>
                  <a:schemeClr val="dk2"/>
                </a:solidFill>
              </a:rPr>
              <a:t>To compare values or variables,  such as: </a:t>
            </a:r>
            <a:r>
              <a:rPr b="1" lang="en" sz="1400">
                <a:solidFill>
                  <a:schemeClr val="accent3"/>
                </a:solidFill>
              </a:rPr>
              <a:t>&lt;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&gt;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&lt;=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&gt;=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==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!=</a:t>
            </a:r>
            <a:r>
              <a:rPr b="1" lang="en" sz="1400">
                <a:solidFill>
                  <a:schemeClr val="dk2"/>
                </a:solidFill>
              </a:rPr>
              <a:t>.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Logical Operators: </a:t>
            </a:r>
            <a:r>
              <a:rPr lang="en" sz="1400">
                <a:solidFill>
                  <a:schemeClr val="dk2"/>
                </a:solidFill>
              </a:rPr>
              <a:t>To combine or manipulate conditions, such as: </a:t>
            </a:r>
            <a:r>
              <a:rPr b="1" lang="en" sz="1400">
                <a:solidFill>
                  <a:schemeClr val="accent3"/>
                </a:solidFill>
              </a:rPr>
              <a:t>and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or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not</a:t>
            </a:r>
            <a:r>
              <a:rPr b="1" lang="en" sz="1400">
                <a:solidFill>
                  <a:schemeClr val="dk2"/>
                </a:solidFill>
              </a:rPr>
              <a:t>.</a:t>
            </a:r>
            <a:endParaRPr b="1" sz="1400">
              <a:solidFill>
                <a:schemeClr val="accent3"/>
              </a:solidFill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4938875" y="2746300"/>
            <a:ext cx="3743400" cy="1860600"/>
          </a:xfrm>
          <a:prstGeom prst="roundRect">
            <a:avLst>
              <a:gd fmla="val 6948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92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z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first_name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John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last_name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Doe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Comparison </a:t>
            </a:r>
            <a:r>
              <a:rPr lang="en" sz="3040"/>
              <a:t>Operators</a:t>
            </a:r>
            <a:endParaRPr sz="3040"/>
          </a:p>
        </p:txBody>
      </p:sp>
      <p:grpSp>
        <p:nvGrpSpPr>
          <p:cNvPr id="569" name="Google Shape;569;p6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70" name="Google Shape;57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72" name="Google Shape;572;p64"/>
          <p:cNvGraphicFramePr/>
          <p:nvPr/>
        </p:nvGraphicFramePr>
        <p:xfrm>
          <a:off x="729450" y="207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{EB53708A-016F-4388-8EC3-8DBE761869FD}</a:tableStyleId>
              </a:tblPr>
              <a:tblGrid>
                <a:gridCol w="986450"/>
                <a:gridCol w="2090900"/>
                <a:gridCol w="891600"/>
                <a:gridCol w="838050"/>
              </a:tblGrid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Operator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Result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==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 == 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!=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 !=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&lt;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Less than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 &lt; 5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&gt;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Greater than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7 &gt; 10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&lt;=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Less than or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 &lt;=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&gt;=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Greater than or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 &gt;=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3" name="Google Shape;573;p64"/>
          <p:cNvSpPr/>
          <p:nvPr/>
        </p:nvSpPr>
        <p:spPr>
          <a:xfrm>
            <a:off x="5654175" y="2091300"/>
            <a:ext cx="2437800" cy="111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5654175" y="3564275"/>
            <a:ext cx="2437800" cy="111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ge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Logical </a:t>
            </a:r>
            <a:r>
              <a:rPr lang="en" sz="3040"/>
              <a:t>Operators</a:t>
            </a:r>
            <a:endParaRPr sz="3040"/>
          </a:p>
        </p:txBody>
      </p:sp>
      <p:grpSp>
        <p:nvGrpSpPr>
          <p:cNvPr id="580" name="Google Shape;580;p6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81" name="Google Shape;581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83" name="Google Shape;583;p65"/>
          <p:cNvGraphicFramePr/>
          <p:nvPr/>
        </p:nvGraphicFramePr>
        <p:xfrm>
          <a:off x="729450" y="207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{EB53708A-016F-4388-8EC3-8DBE761869FD}</a:tableStyleId>
              </a:tblPr>
              <a:tblGrid>
                <a:gridCol w="925650"/>
                <a:gridCol w="1786925"/>
                <a:gridCol w="1256375"/>
                <a:gridCol w="838050"/>
              </a:tblGrid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Operator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Result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and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both conditions are true.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one of them is false.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and 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and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or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at least one condition is true.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both are false.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or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or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the condition is false.</a:t>
                      </a:r>
                      <a:b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(Inverts the condition)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 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65"/>
          <p:cNvSpPr/>
          <p:nvPr/>
        </p:nvSpPr>
        <p:spPr>
          <a:xfrm>
            <a:off x="5700425" y="2073150"/>
            <a:ext cx="3306600" cy="15048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has_license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can_drive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is_adult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has_license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can_drive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6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90" name="Google Shape;590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Logical </a:t>
            </a:r>
            <a:r>
              <a:rPr lang="en" sz="3040"/>
              <a:t>Operators</a:t>
            </a:r>
            <a:endParaRPr sz="3040"/>
          </a:p>
        </p:txBody>
      </p:sp>
      <p:sp>
        <p:nvSpPr>
          <p:cNvPr id="593" name="Google Shape;593;p66"/>
          <p:cNvSpPr/>
          <p:nvPr/>
        </p:nvSpPr>
        <p:spPr>
          <a:xfrm>
            <a:off x="729450" y="1975950"/>
            <a:ext cx="3743400" cy="23529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4" name="Google Shape;594;p66"/>
          <p:cNvSpPr/>
          <p:nvPr/>
        </p:nvSpPr>
        <p:spPr>
          <a:xfrm>
            <a:off x="4631925" y="1975950"/>
            <a:ext cx="3743400" cy="114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6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00" name="Google Shape;600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Tasks</a:t>
            </a:r>
            <a:endParaRPr sz="3040"/>
          </a:p>
        </p:txBody>
      </p:sp>
      <p:sp>
        <p:nvSpPr>
          <p:cNvPr id="603" name="Google Shape;603;p67"/>
          <p:cNvSpPr txBox="1"/>
          <p:nvPr>
            <p:ph idx="1" type="body"/>
          </p:nvPr>
        </p:nvSpPr>
        <p:spPr>
          <a:xfrm>
            <a:off x="729450" y="2229875"/>
            <a:ext cx="76887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two variables, </a:t>
            </a:r>
            <a:r>
              <a:rPr b="1" lang="en" sz="1400">
                <a:solidFill>
                  <a:schemeClr val="accent3"/>
                </a:solidFill>
              </a:rPr>
              <a:t>a</a:t>
            </a:r>
            <a:r>
              <a:rPr lang="en" sz="1400"/>
              <a:t> and </a:t>
            </a:r>
            <a:r>
              <a:rPr b="1" lang="en" sz="1400">
                <a:solidFill>
                  <a:schemeClr val="accent3"/>
                </a:solidFill>
              </a:rPr>
              <a:t>b</a:t>
            </a:r>
            <a:r>
              <a:rPr b="1" lang="en" sz="1400"/>
              <a:t>, </a:t>
            </a:r>
            <a:r>
              <a:rPr lang="en" sz="1400"/>
              <a:t>and assign them any numbers. </a:t>
            </a:r>
            <a:br>
              <a:rPr lang="en" sz="1400"/>
            </a:br>
            <a:r>
              <a:rPr lang="en" sz="1400"/>
              <a:t>Write expressions using (</a:t>
            </a:r>
            <a:r>
              <a:rPr lang="en" sz="1400">
                <a:solidFill>
                  <a:schemeClr val="accent3"/>
                </a:solidFill>
              </a:rPr>
              <a:t>==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&gt;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&lt;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and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or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not</a:t>
            </a:r>
            <a:r>
              <a:rPr lang="en" sz="1400"/>
              <a:t>).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Assign three numbers to </a:t>
            </a:r>
            <a:r>
              <a:rPr lang="en" sz="1400">
                <a:solidFill>
                  <a:schemeClr val="accent3"/>
                </a:solidFill>
              </a:rPr>
              <a:t>x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y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z</a:t>
            </a:r>
            <a:r>
              <a:rPr lang="en" sz="1400"/>
              <a:t>. Write an expression to check if </a:t>
            </a:r>
            <a:r>
              <a:rPr lang="en" sz="1400">
                <a:solidFill>
                  <a:schemeClr val="accent3"/>
                </a:solidFill>
              </a:rPr>
              <a:t>x</a:t>
            </a:r>
            <a:r>
              <a:rPr lang="en" sz="1400"/>
              <a:t> is the largest of the three.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If-else statements (Conditionals)</a:t>
            </a:r>
            <a:endParaRPr sz="3040"/>
          </a:p>
        </p:txBody>
      </p:sp>
      <p:sp>
        <p:nvSpPr>
          <p:cNvPr id="609" name="Google Shape;609;p68"/>
          <p:cNvSpPr txBox="1"/>
          <p:nvPr>
            <p:ph idx="1" type="body"/>
          </p:nvPr>
        </p:nvSpPr>
        <p:spPr>
          <a:xfrm>
            <a:off x="729450" y="1785200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How Programs Make Decisions</a:t>
            </a:r>
            <a:endParaRPr sz="1400"/>
          </a:p>
        </p:txBody>
      </p:sp>
      <p:grpSp>
        <p:nvGrpSpPr>
          <p:cNvPr id="610" name="Google Shape;610;p6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11" name="Google Shape;611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68"/>
          <p:cNvSpPr txBox="1"/>
          <p:nvPr>
            <p:ph idx="1" type="body"/>
          </p:nvPr>
        </p:nvSpPr>
        <p:spPr>
          <a:xfrm>
            <a:off x="729450" y="2229875"/>
            <a:ext cx="5581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Conditionals </a:t>
            </a:r>
            <a:r>
              <a:rPr lang="en" sz="1400"/>
              <a:t>are used to perform actions (code) based on whether a condition is </a:t>
            </a:r>
            <a:r>
              <a:rPr b="1" lang="en" sz="1400">
                <a:solidFill>
                  <a:srgbClr val="188038"/>
                </a:solidFill>
              </a:rPr>
              <a:t>T</a:t>
            </a:r>
            <a:r>
              <a:rPr b="1" lang="en" sz="1400">
                <a:solidFill>
                  <a:srgbClr val="188038"/>
                </a:solidFill>
              </a:rPr>
              <a:t>rue </a:t>
            </a:r>
            <a:r>
              <a:rPr lang="en" sz="1400"/>
              <a:t>or </a:t>
            </a:r>
            <a:r>
              <a:rPr b="1" lang="en" sz="1400">
                <a:solidFill>
                  <a:srgbClr val="CC0000"/>
                </a:solidFill>
              </a:rPr>
              <a:t>F</a:t>
            </a:r>
            <a:r>
              <a:rPr b="1" lang="en" sz="1400">
                <a:solidFill>
                  <a:srgbClr val="CC0000"/>
                </a:solidFill>
              </a:rPr>
              <a:t>alse</a:t>
            </a:r>
            <a:r>
              <a:rPr lang="en" sz="1400"/>
              <a:t>.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614" name="Google Shape;614;p68"/>
          <p:cNvSpPr txBox="1"/>
          <p:nvPr>
            <p:ph idx="1" type="body"/>
          </p:nvPr>
        </p:nvSpPr>
        <p:spPr>
          <a:xfrm>
            <a:off x="729450" y="3111100"/>
            <a:ext cx="55815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Conditions</a:t>
            </a:r>
            <a:r>
              <a:rPr b="1" lang="en" sz="1400">
                <a:solidFill>
                  <a:schemeClr val="accent3"/>
                </a:solidFill>
              </a:rPr>
              <a:t>: </a:t>
            </a:r>
            <a:r>
              <a:rPr lang="en" sz="1400">
                <a:solidFill>
                  <a:schemeClr val="dk2"/>
                </a:solidFill>
              </a:rPr>
              <a:t>Expressions that equal True or False, consisting of comparison and/or logical operators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Blocks of Code</a:t>
            </a:r>
            <a:r>
              <a:rPr b="1" lang="en" sz="1400">
                <a:solidFill>
                  <a:schemeClr val="accent3"/>
                </a:solidFill>
              </a:rPr>
              <a:t>: </a:t>
            </a:r>
            <a:r>
              <a:rPr lang="en" sz="1400">
                <a:solidFill>
                  <a:schemeClr val="dk2"/>
                </a:solidFill>
              </a:rPr>
              <a:t>Code inside the if-statement block, which only runs if the condition is true. Indicated by</a:t>
            </a:r>
            <a:r>
              <a:rPr lang="en" sz="1400">
                <a:solidFill>
                  <a:schemeClr val="dk2"/>
                </a:solidFill>
              </a:rPr>
              <a:t> an</a:t>
            </a:r>
            <a:r>
              <a:rPr lang="en" sz="1400">
                <a:solidFill>
                  <a:schemeClr val="dk2"/>
                </a:solidFill>
              </a:rPr>
              <a:t> indentation at the beginning of each line inside the block (after the condition).</a:t>
            </a:r>
            <a:endParaRPr b="1" sz="1400">
              <a:solidFill>
                <a:schemeClr val="accent3"/>
              </a:solidFill>
            </a:endParaRPr>
          </a:p>
        </p:txBody>
      </p:sp>
      <p:pic>
        <p:nvPicPr>
          <p:cNvPr id="615" name="Google Shape;61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950" y="1318650"/>
            <a:ext cx="2014850" cy="3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/>
          <p:nvPr>
            <p:ph type="title"/>
          </p:nvPr>
        </p:nvSpPr>
        <p:spPr>
          <a:xfrm>
            <a:off x="729450" y="1318650"/>
            <a:ext cx="549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Types of Conditional Statements</a:t>
            </a:r>
            <a:endParaRPr sz="3040"/>
          </a:p>
        </p:txBody>
      </p:sp>
      <p:grpSp>
        <p:nvGrpSpPr>
          <p:cNvPr id="621" name="Google Shape;621;p6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22" name="Google Shape;62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69"/>
          <p:cNvSpPr txBox="1"/>
          <p:nvPr>
            <p:ph idx="1" type="body"/>
          </p:nvPr>
        </p:nvSpPr>
        <p:spPr>
          <a:xfrm>
            <a:off x="729450" y="2458475"/>
            <a:ext cx="4081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There are three types of conditional statements, each serves a certain purpose: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625" name="Google Shape;625;p69"/>
          <p:cNvSpPr txBox="1"/>
          <p:nvPr>
            <p:ph idx="1" type="body"/>
          </p:nvPr>
        </p:nvSpPr>
        <p:spPr>
          <a:xfrm>
            <a:off x="729450" y="3143750"/>
            <a:ext cx="38001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if  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if-else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elif  </a:t>
            </a:r>
            <a:endParaRPr b="1" sz="1400">
              <a:solidFill>
                <a:schemeClr val="accent3"/>
              </a:solidFill>
            </a:endParaRPr>
          </a:p>
        </p:txBody>
      </p:sp>
      <p:pic>
        <p:nvPicPr>
          <p:cNvPr id="626" name="Google Shape;62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6324" y="750902"/>
            <a:ext cx="4011474" cy="3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if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32" name="Google Shape;632;p7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33" name="Google Shape;633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70"/>
          <p:cNvSpPr txBox="1"/>
          <p:nvPr/>
        </p:nvSpPr>
        <p:spPr>
          <a:xfrm>
            <a:off x="65292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70"/>
          <p:cNvSpPr txBox="1"/>
          <p:nvPr/>
        </p:nvSpPr>
        <p:spPr>
          <a:xfrm>
            <a:off x="536570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70"/>
          <p:cNvSpPr/>
          <p:nvPr/>
        </p:nvSpPr>
        <p:spPr>
          <a:xfrm>
            <a:off x="729450" y="2339575"/>
            <a:ext cx="4550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True</a:t>
            </a:r>
            <a:endParaRPr sz="12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70"/>
          <p:cNvSpPr/>
          <p:nvPr/>
        </p:nvSpPr>
        <p:spPr>
          <a:xfrm>
            <a:off x="5419730" y="2339575"/>
            <a:ext cx="35148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You are an adult!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if-else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44" name="Google Shape;644;p7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45" name="Google Shape;645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7" name="Google Shape;647;p71"/>
          <p:cNvSpPr txBox="1"/>
          <p:nvPr/>
        </p:nvSpPr>
        <p:spPr>
          <a:xfrm>
            <a:off x="65292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536570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71"/>
          <p:cNvSpPr/>
          <p:nvPr/>
        </p:nvSpPr>
        <p:spPr>
          <a:xfrm>
            <a:off x="729450" y="2339575"/>
            <a:ext cx="4550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True</a:t>
            </a:r>
            <a:endParaRPr i="1" sz="12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False</a:t>
            </a:r>
            <a:endParaRPr sz="12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71"/>
          <p:cNvSpPr/>
          <p:nvPr/>
        </p:nvSpPr>
        <p:spPr>
          <a:xfrm>
            <a:off x="5419730" y="2339575"/>
            <a:ext cx="35148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hot outside.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a pleasant day.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and Why Python?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Developed by </a:t>
            </a:r>
            <a:r>
              <a:rPr b="1" lang="en" sz="1100">
                <a:solidFill>
                  <a:srgbClr val="000000"/>
                </a:solidFill>
              </a:rPr>
              <a:t>Guido van Rossum</a:t>
            </a:r>
            <a:r>
              <a:rPr lang="en" sz="1100">
                <a:solidFill>
                  <a:srgbClr val="000000"/>
                </a:solidFill>
              </a:rPr>
              <a:t> in 1991.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General-purpose programming language.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Known for: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Simple and readable syntax.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A large community and extensive libraries.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Popular for: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Web apps, AI/ML, automation, data analysis, etc.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34" name="Google Shape;13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elif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56" name="Google Shape;656;p7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57" name="Google Shape;657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72"/>
          <p:cNvSpPr txBox="1"/>
          <p:nvPr/>
        </p:nvSpPr>
        <p:spPr>
          <a:xfrm>
            <a:off x="65325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72"/>
          <p:cNvSpPr txBox="1"/>
          <p:nvPr/>
        </p:nvSpPr>
        <p:spPr>
          <a:xfrm>
            <a:off x="549897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72"/>
          <p:cNvSpPr/>
          <p:nvPr/>
        </p:nvSpPr>
        <p:spPr>
          <a:xfrm>
            <a:off x="729450" y="2339575"/>
            <a:ext cx="46740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condition1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condition1 is True</a:t>
            </a:r>
            <a:endParaRPr i="1" sz="11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condition2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condition2 is True</a:t>
            </a:r>
            <a:endParaRPr i="1" sz="11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lse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none of the conditions are True</a:t>
            </a:r>
            <a:endParaRPr sz="11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Google Shape;662;p72"/>
          <p:cNvSpPr/>
          <p:nvPr/>
        </p:nvSpPr>
        <p:spPr>
          <a:xfrm>
            <a:off x="5553000" y="2339575"/>
            <a:ext cx="3362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mark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85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mark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A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mark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B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C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Using Logical Operators in Conditionals</a:t>
            </a:r>
            <a:endParaRPr sz="3040"/>
          </a:p>
        </p:txBody>
      </p:sp>
      <p:grpSp>
        <p:nvGrpSpPr>
          <p:cNvPr id="668" name="Google Shape;668;p7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69" name="Google Shape;669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73"/>
          <p:cNvSpPr txBox="1"/>
          <p:nvPr/>
        </p:nvSpPr>
        <p:spPr>
          <a:xfrm>
            <a:off x="797175" y="2013000"/>
            <a:ext cx="782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logical operators and expressions we talked about earlier can be used with conditionals to create more complex conditions.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73"/>
          <p:cNvSpPr/>
          <p:nvPr/>
        </p:nvSpPr>
        <p:spPr>
          <a:xfrm>
            <a:off x="921500" y="2535725"/>
            <a:ext cx="5598000" cy="23529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27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REALLY hot! 🥵☀️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hot.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warm.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freezing! 🥶❄️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cold.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78" name="Google Shape;678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Tasks</a:t>
            </a:r>
            <a:endParaRPr sz="3040"/>
          </a:p>
        </p:txBody>
      </p:sp>
      <p:sp>
        <p:nvSpPr>
          <p:cNvPr id="681" name="Google Shape;681;p74"/>
          <p:cNvSpPr txBox="1"/>
          <p:nvPr>
            <p:ph idx="1" type="body"/>
          </p:nvPr>
        </p:nvSpPr>
        <p:spPr>
          <a:xfrm>
            <a:off x="729450" y="2229875"/>
            <a:ext cx="76887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to input a number. Print whether it’s positive, negative, or zero. And print whether it’s even or odd. </a:t>
            </a:r>
            <a:r>
              <a:rPr i="1" lang="en" sz="1400">
                <a:solidFill>
                  <a:schemeClr val="dk1"/>
                </a:solidFill>
              </a:rPr>
              <a:t>remember: </a:t>
            </a:r>
            <a:r>
              <a:rPr b="1" i="1" lang="en" sz="1400">
                <a:solidFill>
                  <a:schemeClr val="dk1"/>
                </a:solidFill>
              </a:rPr>
              <a:t>x</a:t>
            </a:r>
            <a:r>
              <a:rPr b="1" i="1" lang="en" sz="1400">
                <a:solidFill>
                  <a:schemeClr val="dk1"/>
                </a:solidFill>
              </a:rPr>
              <a:t> % 2</a:t>
            </a:r>
            <a:r>
              <a:rPr i="1" lang="en" sz="1400">
                <a:solidFill>
                  <a:schemeClr val="dk1"/>
                </a:solidFill>
              </a:rPr>
              <a:t> returns 0 if x is </a:t>
            </a:r>
            <a:r>
              <a:rPr i="1" lang="en" sz="1400">
                <a:solidFill>
                  <a:schemeClr val="dk1"/>
                </a:solidFill>
              </a:rPr>
              <a:t>divisible</a:t>
            </a:r>
            <a:r>
              <a:rPr i="1" lang="en" sz="1400">
                <a:solidFill>
                  <a:schemeClr val="dk1"/>
                </a:solidFill>
              </a:rPr>
              <a:t> by 2 (even)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to input their marks. Print the grade based on the following: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A: </a:t>
            </a:r>
            <a:r>
              <a:rPr b="1" lang="en" sz="1400">
                <a:solidFill>
                  <a:schemeClr val="accent3"/>
                </a:solidFill>
              </a:rPr>
              <a:t>marks greater than 90.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B: </a:t>
            </a:r>
            <a:r>
              <a:rPr b="1" lang="en" sz="1400">
                <a:solidFill>
                  <a:schemeClr val="accent3"/>
                </a:solidFill>
              </a:rPr>
              <a:t>marks less than 90 and greater than or equal to 75.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C: </a:t>
            </a:r>
            <a:r>
              <a:rPr b="1" lang="en" sz="1400">
                <a:solidFill>
                  <a:schemeClr val="accent3"/>
                </a:solidFill>
              </a:rPr>
              <a:t>marks less than 75 and greater than or equal to 50.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F: </a:t>
            </a:r>
            <a:r>
              <a:rPr b="1" lang="en" sz="1400">
                <a:solidFill>
                  <a:srgbClr val="EB5600"/>
                </a:solidFill>
              </a:rPr>
              <a:t>marks less than 50.</a:t>
            </a:r>
            <a:endParaRPr b="1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7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92" name="Google Shape;692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Homework</a:t>
            </a:r>
            <a:endParaRPr sz="3040"/>
          </a:p>
        </p:txBody>
      </p:sp>
      <p:sp>
        <p:nvSpPr>
          <p:cNvPr id="695" name="Google Shape;695;p76"/>
          <p:cNvSpPr txBox="1"/>
          <p:nvPr>
            <p:ph idx="1" type="body"/>
          </p:nvPr>
        </p:nvSpPr>
        <p:spPr>
          <a:xfrm>
            <a:off x="729450" y="2009875"/>
            <a:ext cx="76887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Create a simple quiz program. Think of three questions to ask the user (for example: 4 * 7, capital of a country, name of a song, etc.)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Take input from the user for each question, and store the answer in a variable.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Use if/if-else/elif statements to check the answers (in case a question can have </a:t>
            </a:r>
            <a:r>
              <a:rPr lang="en" sz="1400">
                <a:solidFill>
                  <a:schemeClr val="dk2"/>
                </a:solidFill>
              </a:rPr>
              <a:t>multiple</a:t>
            </a:r>
            <a:r>
              <a:rPr lang="en" sz="1400">
                <a:solidFill>
                  <a:schemeClr val="dk2"/>
                </a:solidFill>
              </a:rPr>
              <a:t> correct answers).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Keep a score and print it after the quiz is done.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Feel free to print whatever you want based on the user’s score. (You can also use conditionals to print different results if the user got 3/3, 2/3, </a:t>
            </a:r>
            <a:r>
              <a:rPr lang="en" sz="1400">
                <a:solidFill>
                  <a:schemeClr val="dk2"/>
                </a:solidFill>
              </a:rPr>
              <a:t>1/3</a:t>
            </a:r>
            <a:r>
              <a:rPr lang="en" sz="1400">
                <a:solidFill>
                  <a:schemeClr val="dk2"/>
                </a:solidFill>
              </a:rPr>
              <a:t>, or 0/3 score).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96" name="Google Shape;696;p76"/>
          <p:cNvSpPr txBox="1"/>
          <p:nvPr/>
        </p:nvSpPr>
        <p:spPr>
          <a:xfrm>
            <a:off x="729450" y="4486950"/>
            <a:ext cx="609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Hint: Create a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variable </a:t>
            </a:r>
            <a:r>
              <a:rPr lang="en" sz="1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score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 the beginning and assign it to </a:t>
            </a:r>
            <a:r>
              <a:rPr lang="en" sz="1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And inside each correct block, add 1 to it.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/>
          <p:nvPr>
            <p:ph type="title"/>
          </p:nvPr>
        </p:nvSpPr>
        <p:spPr>
          <a:xfrm>
            <a:off x="730000" y="1318650"/>
            <a:ext cx="108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</p:txBody>
      </p:sp>
      <p:grpSp>
        <p:nvGrpSpPr>
          <p:cNvPr id="702" name="Google Shape;702;p7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703" name="Google Shape;703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Your Python Environment</a:t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42" name="Google Shape;14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225" y="1854641"/>
            <a:ext cx="2709575" cy="27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2238953"/>
            <a:ext cx="1940951" cy="19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5151" y="2137866"/>
            <a:ext cx="2143124" cy="21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print()</a:t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53" name="Google Shape;15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38" y="2492225"/>
            <a:ext cx="7899775" cy="9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Google Classroom and Printing</a:t>
            </a:r>
            <a:endParaRPr/>
          </a:p>
        </p:txBody>
      </p:sp>
      <p:grpSp>
        <p:nvGrpSpPr>
          <p:cNvPr id="161" name="Google Shape;161;p2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62" name="Google Shape;16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29325" y="2078875"/>
            <a:ext cx="3774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Description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Sign in to the Google Classroom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Write code to print the following </a:t>
            </a:r>
            <a:r>
              <a:rPr lang="en" sz="1200">
                <a:solidFill>
                  <a:srgbClr val="000000"/>
                </a:solidFill>
              </a:rPr>
              <a:t>sentences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Free Palestine.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I am EXCITED to learn python.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Write code to print anything you’d like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(Be Creative</a:t>
            </a:r>
            <a:r>
              <a:rPr lang="en" sz="1200">
                <a:solidFill>
                  <a:srgbClr val="000000"/>
                </a:solidFill>
              </a:rPr>
              <a:t>✨)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Submit the code on Google Classroom in </a:t>
            </a:r>
            <a:r>
              <a:rPr lang="en" sz="1200">
                <a:solidFill>
                  <a:srgbClr val="000000"/>
                </a:solidFill>
              </a:rPr>
              <a:t>Task 1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800" y="2052138"/>
            <a:ext cx="2686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